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7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9" autoAdjust="0"/>
    <p:restoredTop sz="94622" autoAdjust="0"/>
  </p:normalViewPr>
  <p:slideViewPr>
    <p:cSldViewPr>
      <p:cViewPr varScale="1">
        <p:scale>
          <a:sx n="41" d="100"/>
          <a:sy n="41" d="100"/>
        </p:scale>
        <p:origin x="98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sv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08786" y="-273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1937541" y="5962922"/>
            <a:ext cx="10054434" cy="5655619"/>
          </a:xfrm>
          <a:custGeom>
            <a:avLst/>
            <a:gdLst/>
            <a:ahLst/>
            <a:cxnLst/>
            <a:rect l="l" t="t" r="r" b="b"/>
            <a:pathLst>
              <a:path w="10054434" h="5655619">
                <a:moveTo>
                  <a:pt x="0" y="0"/>
                </a:moveTo>
                <a:lnTo>
                  <a:pt x="10054434" y="0"/>
                </a:lnTo>
                <a:lnTo>
                  <a:pt x="10054434" y="5655619"/>
                </a:lnTo>
                <a:lnTo>
                  <a:pt x="0" y="565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 rot="-1801313">
            <a:off x="7944412" y="2305957"/>
            <a:ext cx="1603602" cy="9552208"/>
            <a:chOff x="0" y="0"/>
            <a:chExt cx="422348" cy="25158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2348" cy="2515808"/>
            </a:xfrm>
            <a:custGeom>
              <a:avLst/>
              <a:gdLst/>
              <a:ahLst/>
              <a:cxnLst/>
              <a:rect l="l" t="t" r="r" b="b"/>
              <a:pathLst>
                <a:path w="422348" h="2515808">
                  <a:moveTo>
                    <a:pt x="0" y="0"/>
                  </a:moveTo>
                  <a:lnTo>
                    <a:pt x="422348" y="0"/>
                  </a:lnTo>
                  <a:lnTo>
                    <a:pt x="422348" y="2515808"/>
                  </a:lnTo>
                  <a:lnTo>
                    <a:pt x="0" y="2515808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323218">
            <a:off x="-260294" y="-2499941"/>
            <a:ext cx="9329309" cy="13900928"/>
            <a:chOff x="0" y="0"/>
            <a:chExt cx="640025" cy="9536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0025" cy="953655"/>
            </a:xfrm>
            <a:custGeom>
              <a:avLst/>
              <a:gdLst/>
              <a:ahLst/>
              <a:cxnLst/>
              <a:rect l="l" t="t" r="r" b="b"/>
              <a:pathLst>
                <a:path w="640025" h="953655">
                  <a:moveTo>
                    <a:pt x="203200" y="0"/>
                  </a:moveTo>
                  <a:lnTo>
                    <a:pt x="640025" y="0"/>
                  </a:lnTo>
                  <a:lnTo>
                    <a:pt x="436825" y="953655"/>
                  </a:lnTo>
                  <a:lnTo>
                    <a:pt x="0" y="9536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7234808">
            <a:off x="-545671" y="4853273"/>
            <a:ext cx="16230600" cy="770953"/>
          </a:xfrm>
          <a:custGeom>
            <a:avLst/>
            <a:gdLst/>
            <a:ahLst/>
            <a:cxnLst/>
            <a:rect l="l" t="t" r="r" b="b"/>
            <a:pathLst>
              <a:path w="16230600" h="770953">
                <a:moveTo>
                  <a:pt x="0" y="0"/>
                </a:moveTo>
                <a:lnTo>
                  <a:pt x="16230600" y="0"/>
                </a:lnTo>
                <a:lnTo>
                  <a:pt x="16230600" y="770954"/>
                </a:lnTo>
                <a:lnTo>
                  <a:pt x="0" y="770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-110826"/>
            <a:ext cx="10341615" cy="10508652"/>
            <a:chOff x="0" y="0"/>
            <a:chExt cx="5765800" cy="58589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65800" cy="5858891"/>
            </a:xfrm>
            <a:custGeom>
              <a:avLst/>
              <a:gdLst/>
              <a:ahLst/>
              <a:cxnLst/>
              <a:rect l="l" t="t" r="r" b="b"/>
              <a:pathLst>
                <a:path w="5765800" h="5858891">
                  <a:moveTo>
                    <a:pt x="0" y="0"/>
                  </a:moveTo>
                  <a:lnTo>
                    <a:pt x="0" y="5858891"/>
                  </a:lnTo>
                  <a:lnTo>
                    <a:pt x="5765800" y="5858891"/>
                  </a:lnTo>
                  <a:lnTo>
                    <a:pt x="2235200" y="0"/>
                  </a:lnTo>
                  <a:close/>
                </a:path>
              </a:pathLst>
            </a:custGeom>
            <a:blipFill>
              <a:blip r:embed="rId5"/>
              <a:stretch>
                <a:fillRect l="-64869" r="-1577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" name="Group 13"/>
          <p:cNvGrpSpPr/>
          <p:nvPr/>
        </p:nvGrpSpPr>
        <p:grpSpPr>
          <a:xfrm rot="-1801313">
            <a:off x="-1212776" y="4436810"/>
            <a:ext cx="2060748" cy="7889373"/>
            <a:chOff x="0" y="0"/>
            <a:chExt cx="542748" cy="20778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2748" cy="2077860"/>
            </a:xfrm>
            <a:custGeom>
              <a:avLst/>
              <a:gdLst/>
              <a:ahLst/>
              <a:cxnLst/>
              <a:rect l="l" t="t" r="r" b="b"/>
              <a:pathLst>
                <a:path w="542748" h="2077860">
                  <a:moveTo>
                    <a:pt x="0" y="0"/>
                  </a:moveTo>
                  <a:lnTo>
                    <a:pt x="542748" y="0"/>
                  </a:lnTo>
                  <a:lnTo>
                    <a:pt x="542748" y="2077860"/>
                  </a:lnTo>
                  <a:lnTo>
                    <a:pt x="0" y="2077860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3131416">
            <a:off x="-4080653" y="2120145"/>
            <a:ext cx="12285790" cy="583575"/>
          </a:xfrm>
          <a:custGeom>
            <a:avLst/>
            <a:gdLst/>
            <a:ahLst/>
            <a:cxnLst/>
            <a:rect l="l" t="t" r="r" b="b"/>
            <a:pathLst>
              <a:path w="12285790" h="583575">
                <a:moveTo>
                  <a:pt x="0" y="0"/>
                </a:moveTo>
                <a:lnTo>
                  <a:pt x="12285790" y="0"/>
                </a:lnTo>
                <a:lnTo>
                  <a:pt x="12285790" y="583575"/>
                </a:lnTo>
                <a:lnTo>
                  <a:pt x="0" y="583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7" name="Group 17"/>
          <p:cNvGrpSpPr/>
          <p:nvPr/>
        </p:nvGrpSpPr>
        <p:grpSpPr>
          <a:xfrm rot="2252587">
            <a:off x="-1105257" y="-2239445"/>
            <a:ext cx="3086100" cy="7845843"/>
            <a:chOff x="0" y="0"/>
            <a:chExt cx="812800" cy="20663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066395"/>
            </a:xfrm>
            <a:custGeom>
              <a:avLst/>
              <a:gdLst/>
              <a:ahLst/>
              <a:cxnLst/>
              <a:rect l="l" t="t" r="r" b="b"/>
              <a:pathLst>
                <a:path w="812800" h="2066395">
                  <a:moveTo>
                    <a:pt x="0" y="0"/>
                  </a:moveTo>
                  <a:lnTo>
                    <a:pt x="812800" y="0"/>
                  </a:lnTo>
                  <a:lnTo>
                    <a:pt x="812800" y="2066395"/>
                  </a:lnTo>
                  <a:lnTo>
                    <a:pt x="0" y="2066395"/>
                  </a:lnTo>
                  <a:close/>
                </a:path>
              </a:pathLst>
            </a:custGeom>
            <a:solidFill>
              <a:srgbClr val="FEDC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354553" y="273100"/>
            <a:ext cx="1527217" cy="1511200"/>
          </a:xfrm>
          <a:custGeom>
            <a:avLst/>
            <a:gdLst/>
            <a:ahLst/>
            <a:cxnLst/>
            <a:rect l="l" t="t" r="r" b="b"/>
            <a:pathLst>
              <a:path w="1527217" h="1511200">
                <a:moveTo>
                  <a:pt x="0" y="0"/>
                </a:moveTo>
                <a:lnTo>
                  <a:pt x="1527217" y="0"/>
                </a:lnTo>
                <a:lnTo>
                  <a:pt x="1527217" y="1511200"/>
                </a:lnTo>
                <a:lnTo>
                  <a:pt x="0" y="151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21"/>
          <p:cNvSpPr txBox="1"/>
          <p:nvPr/>
        </p:nvSpPr>
        <p:spPr>
          <a:xfrm>
            <a:off x="8260327" y="3850596"/>
            <a:ext cx="8750707" cy="1248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60"/>
              </a:lnSpc>
            </a:pPr>
            <a:r>
              <a:rPr lang="en-US" sz="8800" b="1" dirty="0">
                <a:solidFill>
                  <a:srgbClr val="04A5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AUTOMATION 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34584" y="4949554"/>
            <a:ext cx="6793185" cy="1350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779"/>
              </a:lnSpc>
            </a:pPr>
            <a:r>
              <a:rPr lang="en-US" sz="8800" dirty="0">
                <a:solidFill>
                  <a:srgbClr val="003D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Of OCC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80711">
            <a:off x="12967641" y="4167470"/>
            <a:ext cx="9639217" cy="3361677"/>
          </a:xfrm>
          <a:custGeom>
            <a:avLst/>
            <a:gdLst/>
            <a:ahLst/>
            <a:cxnLst/>
            <a:rect l="l" t="t" r="r" b="b"/>
            <a:pathLst>
              <a:path w="9639217" h="3361677">
                <a:moveTo>
                  <a:pt x="0" y="0"/>
                </a:moveTo>
                <a:lnTo>
                  <a:pt x="9639218" y="0"/>
                </a:lnTo>
                <a:lnTo>
                  <a:pt x="9639218" y="3361677"/>
                </a:lnTo>
                <a:lnTo>
                  <a:pt x="0" y="336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373264" y="-133089"/>
            <a:ext cx="9029312" cy="10553179"/>
            <a:chOff x="0" y="0"/>
            <a:chExt cx="30044136" cy="35114649"/>
          </a:xfrm>
        </p:grpSpPr>
        <p:sp>
          <p:nvSpPr>
            <p:cNvPr id="4" name="Freeform 4"/>
            <p:cNvSpPr/>
            <p:nvPr/>
          </p:nvSpPr>
          <p:spPr>
            <a:xfrm>
              <a:off x="-4965573" y="0"/>
              <a:ext cx="35009708" cy="35114610"/>
            </a:xfrm>
            <a:custGeom>
              <a:avLst/>
              <a:gdLst/>
              <a:ahLst/>
              <a:cxnLst/>
              <a:rect l="l" t="t" r="r" b="b"/>
              <a:pathLst>
                <a:path w="35009708" h="35114610">
                  <a:moveTo>
                    <a:pt x="8982837" y="0"/>
                  </a:moveTo>
                  <a:cubicBezTo>
                    <a:pt x="8963152" y="20066"/>
                    <a:pt x="0" y="9140444"/>
                    <a:pt x="8913622" y="25620472"/>
                  </a:cubicBezTo>
                  <a:cubicBezTo>
                    <a:pt x="8913622" y="25620472"/>
                    <a:pt x="13064109" y="31742379"/>
                    <a:pt x="13505053" y="35114610"/>
                  </a:cubicBezTo>
                  <a:lnTo>
                    <a:pt x="35009708" y="35114610"/>
                  </a:lnTo>
                  <a:lnTo>
                    <a:pt x="35009708" y="0"/>
                  </a:lnTo>
                  <a:close/>
                </a:path>
              </a:pathLst>
            </a:custGeom>
            <a:blipFill>
              <a:blip r:embed="rId4"/>
              <a:stretch>
                <a:fillRect l="-47383" r="-2793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8506005" y="-382707"/>
            <a:ext cx="7112278" cy="14939317"/>
          </a:xfrm>
          <a:custGeom>
            <a:avLst/>
            <a:gdLst/>
            <a:ahLst/>
            <a:cxnLst/>
            <a:rect l="l" t="t" r="r" b="b"/>
            <a:pathLst>
              <a:path w="7112278" h="14939317">
                <a:moveTo>
                  <a:pt x="0" y="0"/>
                </a:moveTo>
                <a:lnTo>
                  <a:pt x="7112279" y="0"/>
                </a:lnTo>
                <a:lnTo>
                  <a:pt x="7112279" y="14939317"/>
                </a:lnTo>
                <a:lnTo>
                  <a:pt x="0" y="149393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69" r="-76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384412" y="275299"/>
            <a:ext cx="1857668" cy="1838186"/>
          </a:xfrm>
          <a:custGeom>
            <a:avLst/>
            <a:gdLst/>
            <a:ahLst/>
            <a:cxnLst/>
            <a:rect l="l" t="t" r="r" b="b"/>
            <a:pathLst>
              <a:path w="1857668" h="1838186">
                <a:moveTo>
                  <a:pt x="0" y="0"/>
                </a:moveTo>
                <a:lnTo>
                  <a:pt x="1857668" y="0"/>
                </a:lnTo>
                <a:lnTo>
                  <a:pt x="1857668" y="1838185"/>
                </a:lnTo>
                <a:lnTo>
                  <a:pt x="0" y="18381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480361" y="4878311"/>
            <a:ext cx="7892903" cy="135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80"/>
              </a:lnSpc>
            </a:pPr>
            <a:r>
              <a:rPr lang="en-US" sz="9200" b="1" dirty="0">
                <a:solidFill>
                  <a:srgbClr val="07519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73720">
            <a:off x="5570985" y="2932996"/>
            <a:ext cx="12676724" cy="4421008"/>
          </a:xfrm>
          <a:custGeom>
            <a:avLst/>
            <a:gdLst/>
            <a:ahLst/>
            <a:cxnLst/>
            <a:rect l="l" t="t" r="r" b="b"/>
            <a:pathLst>
              <a:path w="12676724" h="4421008">
                <a:moveTo>
                  <a:pt x="0" y="0"/>
                </a:moveTo>
                <a:lnTo>
                  <a:pt x="12676724" y="0"/>
                </a:lnTo>
                <a:lnTo>
                  <a:pt x="12676724" y="4421008"/>
                </a:lnTo>
                <a:lnTo>
                  <a:pt x="0" y="442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115371" y="0"/>
            <a:ext cx="7172629" cy="10284335"/>
            <a:chOff x="0" y="0"/>
            <a:chExt cx="20508404" cy="29405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08340" cy="29405582"/>
            </a:xfrm>
            <a:custGeom>
              <a:avLst/>
              <a:gdLst/>
              <a:ahLst/>
              <a:cxnLst/>
              <a:rect l="l" t="t" r="r" b="b"/>
              <a:pathLst>
                <a:path w="20508340" h="29405582">
                  <a:moveTo>
                    <a:pt x="9683242" y="0"/>
                  </a:moveTo>
                  <a:cubicBezTo>
                    <a:pt x="9719437" y="5416550"/>
                    <a:pt x="8407908" y="9588373"/>
                    <a:pt x="4155313" y="16175737"/>
                  </a:cubicBezTo>
                  <a:cubicBezTo>
                    <a:pt x="343281" y="22080474"/>
                    <a:pt x="1397" y="27222577"/>
                    <a:pt x="0" y="28861513"/>
                  </a:cubicBezTo>
                  <a:lnTo>
                    <a:pt x="0" y="28881071"/>
                  </a:lnTo>
                  <a:cubicBezTo>
                    <a:pt x="254" y="29222067"/>
                    <a:pt x="15240" y="29405582"/>
                    <a:pt x="15240" y="29405582"/>
                  </a:cubicBezTo>
                  <a:lnTo>
                    <a:pt x="20508340" y="29405582"/>
                  </a:lnTo>
                  <a:lnTo>
                    <a:pt x="20508340" y="0"/>
                  </a:lnTo>
                  <a:close/>
                </a:path>
              </a:pathLst>
            </a:custGeom>
            <a:blipFill>
              <a:blip r:embed="rId4"/>
              <a:stretch>
                <a:fillRect l="-21813" r="-12910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 rot="-2967198" flipH="1">
            <a:off x="13287997" y="6433664"/>
            <a:ext cx="10665551" cy="3626287"/>
          </a:xfrm>
          <a:custGeom>
            <a:avLst/>
            <a:gdLst/>
            <a:ahLst/>
            <a:cxnLst/>
            <a:rect l="l" t="t" r="r" b="b"/>
            <a:pathLst>
              <a:path w="10665551" h="3626287">
                <a:moveTo>
                  <a:pt x="10665551" y="0"/>
                </a:moveTo>
                <a:lnTo>
                  <a:pt x="0" y="0"/>
                </a:lnTo>
                <a:lnTo>
                  <a:pt x="0" y="3626288"/>
                </a:lnTo>
                <a:lnTo>
                  <a:pt x="10665551" y="3626288"/>
                </a:lnTo>
                <a:lnTo>
                  <a:pt x="10665551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1279555" y="946396"/>
            <a:ext cx="857867" cy="8578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65440" y="2226096"/>
            <a:ext cx="604566" cy="6045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90531" y="681913"/>
            <a:ext cx="637633" cy="637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4A550"/>
            </a:solidFill>
            <a:ln w="76200">
              <a:solidFill>
                <a:srgbClr val="FEDC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028700" y="1224041"/>
            <a:ext cx="1125504" cy="1456963"/>
          </a:xfrm>
          <a:custGeom>
            <a:avLst/>
            <a:gdLst/>
            <a:ahLst/>
            <a:cxnLst/>
            <a:rect l="l" t="t" r="r" b="b"/>
            <a:pathLst>
              <a:path w="1125504" h="1456963">
                <a:moveTo>
                  <a:pt x="0" y="0"/>
                </a:moveTo>
                <a:lnTo>
                  <a:pt x="1125504" y="0"/>
                </a:lnTo>
                <a:lnTo>
                  <a:pt x="1125504" y="1456963"/>
                </a:lnTo>
                <a:lnTo>
                  <a:pt x="0" y="14569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2583408" y="3780311"/>
            <a:ext cx="1028202" cy="1361856"/>
          </a:xfrm>
          <a:custGeom>
            <a:avLst/>
            <a:gdLst/>
            <a:ahLst/>
            <a:cxnLst/>
            <a:rect l="l" t="t" r="r" b="b"/>
            <a:pathLst>
              <a:path w="1028202" h="1361856">
                <a:moveTo>
                  <a:pt x="0" y="0"/>
                </a:moveTo>
                <a:lnTo>
                  <a:pt x="1028201" y="0"/>
                </a:lnTo>
                <a:lnTo>
                  <a:pt x="1028201" y="1361856"/>
                </a:lnTo>
                <a:lnTo>
                  <a:pt x="0" y="13618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2544245" y="5770040"/>
            <a:ext cx="959796" cy="1363189"/>
          </a:xfrm>
          <a:custGeom>
            <a:avLst/>
            <a:gdLst/>
            <a:ahLst/>
            <a:cxnLst/>
            <a:rect l="l" t="t" r="r" b="b"/>
            <a:pathLst>
              <a:path w="959796" h="1363189">
                <a:moveTo>
                  <a:pt x="0" y="0"/>
                </a:moveTo>
                <a:lnTo>
                  <a:pt x="959796" y="0"/>
                </a:lnTo>
                <a:lnTo>
                  <a:pt x="959796" y="1363189"/>
                </a:lnTo>
                <a:lnTo>
                  <a:pt x="0" y="13631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2474614" y="1449815"/>
            <a:ext cx="6897986" cy="1081251"/>
            <a:chOff x="0" y="-9525"/>
            <a:chExt cx="8390897" cy="144166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8149973" cy="68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03"/>
                </a:lnSpc>
                <a:spcBef>
                  <a:spcPct val="0"/>
                </a:spcBef>
              </a:pPr>
              <a:r>
                <a:rPr lang="en-US" sz="3400" b="1" dirty="0">
                  <a:solidFill>
                    <a:srgbClr val="2A2E3A"/>
                  </a:solidFill>
                  <a:latin typeface="Lato" panose="020F0502020204030203" pitchFamily="34" charset="0"/>
                  <a:cs typeface="Poppins 2" panose="020B0604020202020204" charset="0"/>
                </a:rPr>
                <a:t>Ms. Shumail Shauque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52582"/>
              <a:ext cx="8390897" cy="5795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36"/>
                </a:lnSpc>
              </a:pPr>
              <a:r>
                <a:rPr lang="en-US" sz="2700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Assistant Manager – Commercial Sale North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402435" y="3780324"/>
            <a:ext cx="5321653" cy="1533189"/>
            <a:chOff x="0" y="0"/>
            <a:chExt cx="5887542" cy="204425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588754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51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2A2E3A"/>
                  </a:solidFill>
                  <a:latin typeface="Lato" panose="020F0502020204030203" pitchFamily="34" charset="0"/>
                  <a:cs typeface="Poppins 2" panose="020B0604020202020204" charset="0"/>
                </a:rPr>
                <a:t>Syed Asad Abbas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45920"/>
              <a:ext cx="5887542" cy="13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48"/>
                </a:lnSpc>
              </a:pPr>
              <a:r>
                <a:rPr lang="en-US" sz="2100" b="1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Education:  </a:t>
              </a:r>
              <a:r>
                <a:rPr lang="en-US" sz="2100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BS Computer Science from Hamdard University, Islamabad</a:t>
              </a:r>
            </a:p>
            <a:p>
              <a:pPr>
                <a:lnSpc>
                  <a:spcPts val="2848"/>
                </a:lnSpc>
              </a:pPr>
              <a:r>
                <a:rPr lang="en-US" sz="2100" b="1" dirty="0">
                  <a:solidFill>
                    <a:srgbClr val="2A2E3A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Task: </a:t>
              </a:r>
              <a:r>
                <a:rPr lang="en-US" sz="2100" dirty="0">
                  <a:solidFill>
                    <a:srgbClr val="2A2E3A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Mobile App Development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402436" y="5582991"/>
            <a:ext cx="5321652" cy="1525610"/>
            <a:chOff x="0" y="0"/>
            <a:chExt cx="5887542" cy="203414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0"/>
              <a:ext cx="588754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51"/>
                </a:lnSpc>
                <a:spcBef>
                  <a:spcPct val="0"/>
                </a:spcBef>
              </a:pPr>
              <a:r>
                <a:rPr lang="en-US" sz="2800" b="1" dirty="0" err="1">
                  <a:solidFill>
                    <a:srgbClr val="2A2E3A"/>
                  </a:solidFill>
                  <a:latin typeface="Lato" panose="020F0502020204030203" pitchFamily="34" charset="0"/>
                  <a:cs typeface="Poppins 2" panose="020B0604020202020204" charset="0"/>
                </a:rPr>
                <a:t>Ghazia</a:t>
              </a:r>
              <a:r>
                <a:rPr lang="en-US" sz="2800" b="1" dirty="0">
                  <a:solidFill>
                    <a:srgbClr val="2A2E3A"/>
                  </a:solidFill>
                  <a:latin typeface="Lato" panose="020F0502020204030203" pitchFamily="34" charset="0"/>
                  <a:cs typeface="Poppins 2" panose="020B0604020202020204" charset="0"/>
                </a:rPr>
                <a:t> Rashid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645920"/>
              <a:ext cx="5887542" cy="1388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48"/>
                </a:lnSpc>
              </a:pPr>
              <a:r>
                <a:rPr lang="en-US" sz="2100" b="1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Education: </a:t>
              </a:r>
              <a:r>
                <a:rPr lang="en-US" sz="2100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BS Computer Science from Bahria University, Islamabad</a:t>
              </a:r>
            </a:p>
            <a:p>
              <a:pPr>
                <a:lnSpc>
                  <a:spcPts val="2848"/>
                </a:lnSpc>
              </a:pPr>
              <a:r>
                <a:rPr lang="en-US" sz="2100" b="1" dirty="0">
                  <a:solidFill>
                    <a:srgbClr val="2A2E3A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Task: </a:t>
              </a:r>
              <a:r>
                <a:rPr lang="en-US" sz="2100" dirty="0">
                  <a:solidFill>
                    <a:srgbClr val="2A2E3A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Web Based Application 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402435" y="7646509"/>
            <a:ext cx="5214085" cy="1534067"/>
            <a:chOff x="0" y="0"/>
            <a:chExt cx="5887542" cy="2045422"/>
          </a:xfrm>
        </p:grpSpPr>
        <p:sp>
          <p:nvSpPr>
            <p:cNvPr id="29" name="TextBox 29"/>
            <p:cNvSpPr txBox="1"/>
            <p:nvPr/>
          </p:nvSpPr>
          <p:spPr>
            <a:xfrm>
              <a:off x="0" y="0"/>
              <a:ext cx="588754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51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2A2E3A"/>
                  </a:solidFill>
                  <a:latin typeface="Lato" panose="020F0502020204030203" pitchFamily="34" charset="0"/>
                  <a:cs typeface="Poppins 2" panose="020B0604020202020204" charset="0"/>
                </a:rPr>
                <a:t>Hammad Ahmad Bhatti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645954"/>
              <a:ext cx="5887542" cy="1399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48"/>
                </a:lnSpc>
              </a:pPr>
              <a:r>
                <a:rPr lang="en-US" sz="2100" b="1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Education: </a:t>
              </a:r>
              <a:r>
                <a:rPr lang="en-US" sz="2100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MBA (Marketing) from </a:t>
              </a:r>
            </a:p>
            <a:p>
              <a:pPr>
                <a:lnSpc>
                  <a:spcPts val="2848"/>
                </a:lnSpc>
              </a:pPr>
              <a:r>
                <a:rPr lang="en-US" sz="2100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Quaid-</a:t>
              </a:r>
              <a:r>
                <a:rPr lang="en-US" sz="2100" dirty="0" err="1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100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-Azam University, Islamabad</a:t>
              </a:r>
            </a:p>
            <a:p>
              <a:pPr>
                <a:lnSpc>
                  <a:spcPts val="2848"/>
                </a:lnSpc>
              </a:pPr>
              <a:r>
                <a:rPr lang="en-US" sz="2100" b="1" dirty="0">
                  <a:solidFill>
                    <a:srgbClr val="2A2E3A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Task: </a:t>
              </a:r>
              <a:r>
                <a:rPr lang="en-US" sz="2100" dirty="0">
                  <a:solidFill>
                    <a:srgbClr val="2A2E3A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Sales Analysis Dashboard 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475840" y="7761101"/>
            <a:ext cx="1028202" cy="1361856"/>
          </a:xfrm>
          <a:custGeom>
            <a:avLst/>
            <a:gdLst/>
            <a:ahLst/>
            <a:cxnLst/>
            <a:rect l="l" t="t" r="r" b="b"/>
            <a:pathLst>
              <a:path w="1028202" h="1361856">
                <a:moveTo>
                  <a:pt x="0" y="0"/>
                </a:moveTo>
                <a:lnTo>
                  <a:pt x="1028201" y="0"/>
                </a:lnTo>
                <a:lnTo>
                  <a:pt x="1028201" y="1361856"/>
                </a:lnTo>
                <a:lnTo>
                  <a:pt x="0" y="13618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2" name="Group 40">
            <a:extLst>
              <a:ext uri="{FF2B5EF4-FFF2-40B4-BE49-F238E27FC236}">
                <a16:creationId xmlns:a16="http://schemas.microsoft.com/office/drawing/2014/main" id="{DE33E584-67D9-D59C-D2A7-8C980D611E36}"/>
              </a:ext>
            </a:extLst>
          </p:cNvPr>
          <p:cNvGrpSpPr/>
          <p:nvPr/>
        </p:nvGrpSpPr>
        <p:grpSpPr>
          <a:xfrm>
            <a:off x="2471044" y="356172"/>
            <a:ext cx="5697600" cy="5506852"/>
            <a:chOff x="0" y="-76200"/>
            <a:chExt cx="812800" cy="889000"/>
          </a:xfrm>
        </p:grpSpPr>
        <p:sp>
          <p:nvSpPr>
            <p:cNvPr id="33" name="Freeform 41">
              <a:extLst>
                <a:ext uri="{FF2B5EF4-FFF2-40B4-BE49-F238E27FC236}">
                  <a16:creationId xmlns:a16="http://schemas.microsoft.com/office/drawing/2014/main" id="{9813A690-7EB1-70B6-CC56-B1BB5452DB9C}"/>
                </a:ext>
              </a:extLst>
            </p:cNvPr>
            <p:cNvSpPr/>
            <p:nvPr/>
          </p:nvSpPr>
          <p:spPr>
            <a:xfrm>
              <a:off x="0" y="-2267"/>
              <a:ext cx="267134" cy="83216"/>
            </a:xfrm>
            <a:custGeom>
              <a:avLst/>
              <a:gdLst/>
              <a:ahLst/>
              <a:cxnLst/>
              <a:rect l="l" t="t" r="r" b="b"/>
              <a:pathLst>
                <a:path w="251250" h="83216">
                  <a:moveTo>
                    <a:pt x="0" y="0"/>
                  </a:moveTo>
                  <a:lnTo>
                    <a:pt x="251250" y="0"/>
                  </a:lnTo>
                  <a:lnTo>
                    <a:pt x="251250" y="83216"/>
                  </a:lnTo>
                  <a:lnTo>
                    <a:pt x="0" y="83216"/>
                  </a:lnTo>
                  <a:close/>
                </a:path>
              </a:pathLst>
            </a:custGeom>
            <a:solidFill>
              <a:srgbClr val="07519F"/>
            </a:solidFill>
            <a:ln w="38100">
              <a:solidFill>
                <a:srgbClr val="07519F"/>
              </a:solidFill>
            </a:ln>
          </p:spPr>
          <p:txBody>
            <a:bodyPr/>
            <a:lstStyle/>
            <a:p>
              <a:pPr algn="ctr"/>
              <a:r>
                <a:rPr lang="en-GB" sz="2500" b="1" dirty="0">
                  <a:solidFill>
                    <a:schemeClr val="bg2"/>
                  </a:solidFill>
                  <a:latin typeface="Lato" panose="020F0502020204030203" pitchFamily="34" charset="0"/>
                  <a:cs typeface="Poppins 2" panose="020B0604020202020204" charset="0"/>
                </a:rPr>
                <a:t>Supervisor </a:t>
              </a:r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E535D34A-06D1-8B24-B0AA-C796DB3E993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2000" spc="196">
                  <a:solidFill>
                    <a:srgbClr val="FDFBFB"/>
                  </a:solidFill>
                  <a:latin typeface="Arial"/>
                </a:rPr>
                <a:t>STEP 1</a:t>
              </a:r>
            </a:p>
          </p:txBody>
        </p:sp>
      </p:grpSp>
      <p:sp>
        <p:nvSpPr>
          <p:cNvPr id="35" name="Freeform 41">
            <a:extLst>
              <a:ext uri="{FF2B5EF4-FFF2-40B4-BE49-F238E27FC236}">
                <a16:creationId xmlns:a16="http://schemas.microsoft.com/office/drawing/2014/main" id="{18DC1274-3624-9788-A0D0-AAA2068EE85F}"/>
              </a:ext>
            </a:extLst>
          </p:cNvPr>
          <p:cNvSpPr/>
          <p:nvPr/>
        </p:nvSpPr>
        <p:spPr>
          <a:xfrm>
            <a:off x="4363176" y="3005990"/>
            <a:ext cx="1520078" cy="515476"/>
          </a:xfrm>
          <a:custGeom>
            <a:avLst/>
            <a:gdLst/>
            <a:ahLst/>
            <a:cxnLst/>
            <a:rect l="l" t="t" r="r" b="b"/>
            <a:pathLst>
              <a:path w="251250" h="83216">
                <a:moveTo>
                  <a:pt x="0" y="0"/>
                </a:moveTo>
                <a:lnTo>
                  <a:pt x="251250" y="0"/>
                </a:lnTo>
                <a:lnTo>
                  <a:pt x="251250" y="83216"/>
                </a:lnTo>
                <a:lnTo>
                  <a:pt x="0" y="83216"/>
                </a:lnTo>
                <a:close/>
              </a:path>
            </a:pathLst>
          </a:custGeom>
          <a:solidFill>
            <a:srgbClr val="07519F"/>
          </a:solidFill>
          <a:ln w="38100">
            <a:solidFill>
              <a:srgbClr val="07519F"/>
            </a:solidFill>
          </a:ln>
        </p:spPr>
        <p:txBody>
          <a:bodyPr/>
          <a:lstStyle/>
          <a:p>
            <a:pPr algn="ctr"/>
            <a:r>
              <a:rPr lang="en-GB" sz="2800" b="1" dirty="0">
                <a:solidFill>
                  <a:schemeClr val="bg2"/>
                </a:solidFill>
                <a:latin typeface="Lato" panose="020F0502020204030203" pitchFamily="34" charset="0"/>
                <a:cs typeface="Poppins 2" panose="020B0604020202020204" charset="0"/>
              </a:rPr>
              <a:t>Team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5900738" y="3603602"/>
            <a:ext cx="3086100" cy="4784036"/>
            <a:chOff x="0" y="0"/>
            <a:chExt cx="812800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4A55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95914" y="3603602"/>
            <a:ext cx="3086100" cy="4784036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7519F"/>
              </a:solidFill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495914" y="3851285"/>
            <a:ext cx="3090499" cy="844660"/>
            <a:chOff x="0" y="0"/>
            <a:chExt cx="813959" cy="2224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3959" cy="222462"/>
            </a:xfrm>
            <a:custGeom>
              <a:avLst/>
              <a:gdLst/>
              <a:ahLst/>
              <a:cxnLst/>
              <a:rect l="l" t="t" r="r" b="b"/>
              <a:pathLst>
                <a:path w="813959" h="222462">
                  <a:moveTo>
                    <a:pt x="0" y="0"/>
                  </a:moveTo>
                  <a:lnTo>
                    <a:pt x="813959" y="0"/>
                  </a:lnTo>
                  <a:lnTo>
                    <a:pt x="813959" y="222462"/>
                  </a:lnTo>
                  <a:lnTo>
                    <a:pt x="0" y="222462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Arial"/>
                </a:rPr>
                <a:t>Manual Sales Recording</a:t>
              </a:r>
            </a:p>
          </p:txBody>
        </p:sp>
      </p:grpSp>
      <p:sp>
        <p:nvSpPr>
          <p:cNvPr id="2" name="Freeform 2"/>
          <p:cNvSpPr/>
          <p:nvPr/>
        </p:nvSpPr>
        <p:spPr>
          <a:xfrm rot="-5080711">
            <a:off x="12967641" y="4167470"/>
            <a:ext cx="9639217" cy="3361677"/>
          </a:xfrm>
          <a:custGeom>
            <a:avLst/>
            <a:gdLst/>
            <a:ahLst/>
            <a:cxnLst/>
            <a:rect l="l" t="t" r="r" b="b"/>
            <a:pathLst>
              <a:path w="9639217" h="3361677">
                <a:moveTo>
                  <a:pt x="0" y="0"/>
                </a:moveTo>
                <a:lnTo>
                  <a:pt x="9639218" y="0"/>
                </a:lnTo>
                <a:lnTo>
                  <a:pt x="9639218" y="3361677"/>
                </a:lnTo>
                <a:lnTo>
                  <a:pt x="0" y="336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77939" y="-787663"/>
            <a:ext cx="9551719" cy="5372843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29569" t="-17181" r="-24243" b="-3631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 rot="-1660488">
            <a:off x="-4978925" y="4443457"/>
            <a:ext cx="8282376" cy="404757"/>
            <a:chOff x="0" y="0"/>
            <a:chExt cx="2181367" cy="106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747322">
            <a:off x="3176240" y="257843"/>
            <a:ext cx="8282376" cy="111180"/>
            <a:chOff x="0" y="0"/>
            <a:chExt cx="2181367" cy="292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00738" y="3851285"/>
            <a:ext cx="3086100" cy="844660"/>
            <a:chOff x="0" y="0"/>
            <a:chExt cx="812800" cy="2224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222462"/>
            </a:xfrm>
            <a:custGeom>
              <a:avLst/>
              <a:gdLst/>
              <a:ahLst/>
              <a:cxnLst/>
              <a:rect l="l" t="t" r="r" b="b"/>
              <a:pathLst>
                <a:path w="812800" h="222462">
                  <a:moveTo>
                    <a:pt x="0" y="0"/>
                  </a:moveTo>
                  <a:lnTo>
                    <a:pt x="812800" y="0"/>
                  </a:lnTo>
                  <a:lnTo>
                    <a:pt x="812800" y="222462"/>
                  </a:lnTo>
                  <a:lnTo>
                    <a:pt x="0" y="222462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Arial"/>
                </a:rPr>
                <a:t>Data 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Arial"/>
                </a:rPr>
                <a:t>Inaccuracy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01162" y="3603602"/>
            <a:ext cx="3086100" cy="4784036"/>
            <a:chOff x="0" y="0"/>
            <a:chExt cx="812800" cy="12599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7519F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301162" y="3851285"/>
            <a:ext cx="3086100" cy="844660"/>
            <a:chOff x="0" y="0"/>
            <a:chExt cx="812800" cy="222462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Arial"/>
                </a:rPr>
                <a:t>Lack of Real-Time Insights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812800" cy="222462"/>
            </a:xfrm>
            <a:custGeom>
              <a:avLst/>
              <a:gdLst/>
              <a:ahLst/>
              <a:cxnLst/>
              <a:rect l="l" t="t" r="r" b="b"/>
              <a:pathLst>
                <a:path w="812800" h="222462">
                  <a:moveTo>
                    <a:pt x="0" y="0"/>
                  </a:moveTo>
                  <a:lnTo>
                    <a:pt x="812800" y="0"/>
                  </a:lnTo>
                  <a:lnTo>
                    <a:pt x="812800" y="222462"/>
                  </a:lnTo>
                  <a:lnTo>
                    <a:pt x="0" y="222462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705986" y="3603602"/>
            <a:ext cx="3086100" cy="4784036"/>
            <a:chOff x="0" y="0"/>
            <a:chExt cx="812800" cy="125999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4A55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705986" y="3851285"/>
            <a:ext cx="3086100" cy="844660"/>
            <a:chOff x="0" y="0"/>
            <a:chExt cx="812800" cy="222462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Arial"/>
                </a:rPr>
                <a:t>Audit &amp; Compliance Challenges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812800" cy="222462"/>
            </a:xfrm>
            <a:custGeom>
              <a:avLst/>
              <a:gdLst/>
              <a:ahLst/>
              <a:cxnLst/>
              <a:rect l="l" t="t" r="r" b="b"/>
              <a:pathLst>
                <a:path w="812800" h="222462">
                  <a:moveTo>
                    <a:pt x="0" y="0"/>
                  </a:moveTo>
                  <a:lnTo>
                    <a:pt x="812800" y="0"/>
                  </a:lnTo>
                  <a:lnTo>
                    <a:pt x="812800" y="222462"/>
                  </a:lnTo>
                  <a:lnTo>
                    <a:pt x="0" y="222462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711910" y="5324980"/>
            <a:ext cx="272210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6"/>
              </a:lnSpc>
              <a:spcBef>
                <a:spcPct val="0"/>
              </a:spcBef>
            </a:pPr>
            <a:r>
              <a:rPr lang="en-US" sz="2500" spc="21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 process involves recording all sales manually in registers.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82736" y="5705920"/>
            <a:ext cx="2722103" cy="153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500" spc="21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data entry increases the likelihood of errors.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53562" y="5134510"/>
            <a:ext cx="272210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500" spc="21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automation, real-time insights into sales performance are limited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892088" y="5705920"/>
            <a:ext cx="2722103" cy="153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500" spc="21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record-keeping may not adhere to audit standards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6298700" y="2053654"/>
            <a:ext cx="5616029" cy="1064172"/>
            <a:chOff x="0" y="0"/>
            <a:chExt cx="2154757" cy="40830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54757" cy="408301"/>
            </a:xfrm>
            <a:custGeom>
              <a:avLst/>
              <a:gdLst/>
              <a:ahLst/>
              <a:cxnLst/>
              <a:rect l="l" t="t" r="r" b="b"/>
              <a:pathLst>
                <a:path w="2154757" h="408301">
                  <a:moveTo>
                    <a:pt x="126826" y="0"/>
                  </a:moveTo>
                  <a:lnTo>
                    <a:pt x="2027931" y="0"/>
                  </a:lnTo>
                  <a:cubicBezTo>
                    <a:pt x="2097975" y="0"/>
                    <a:pt x="2154757" y="56782"/>
                    <a:pt x="2154757" y="126826"/>
                  </a:cubicBezTo>
                  <a:lnTo>
                    <a:pt x="2154757" y="281476"/>
                  </a:lnTo>
                  <a:cubicBezTo>
                    <a:pt x="2154757" y="315112"/>
                    <a:pt x="2141395" y="347371"/>
                    <a:pt x="2117611" y="371155"/>
                  </a:cubicBezTo>
                  <a:cubicBezTo>
                    <a:pt x="2093826" y="394940"/>
                    <a:pt x="2061568" y="408301"/>
                    <a:pt x="2027931" y="408301"/>
                  </a:cubicBezTo>
                  <a:lnTo>
                    <a:pt x="126826" y="408301"/>
                  </a:lnTo>
                  <a:cubicBezTo>
                    <a:pt x="93189" y="408301"/>
                    <a:pt x="60931" y="394940"/>
                    <a:pt x="37146" y="371155"/>
                  </a:cubicBezTo>
                  <a:cubicBezTo>
                    <a:pt x="13362" y="347371"/>
                    <a:pt x="0" y="315112"/>
                    <a:pt x="0" y="281476"/>
                  </a:cubicBezTo>
                  <a:lnTo>
                    <a:pt x="0" y="126826"/>
                  </a:lnTo>
                  <a:cubicBezTo>
                    <a:pt x="0" y="93189"/>
                    <a:pt x="13362" y="60931"/>
                    <a:pt x="37146" y="37146"/>
                  </a:cubicBezTo>
                  <a:cubicBezTo>
                    <a:pt x="60931" y="13362"/>
                    <a:pt x="93189" y="0"/>
                    <a:pt x="126826" y="0"/>
                  </a:cubicBez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699474" y="2095500"/>
            <a:ext cx="4889051" cy="95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sz="3100" b="1" dirty="0">
                <a:solidFill>
                  <a:srgbClr val="FFFFFF"/>
                </a:solidFill>
                <a:latin typeface="Lato" panose="020F0502020204030203" pitchFamily="34" charset="0"/>
                <a:cs typeface="Poppins 2" panose="020B0604020202020204" charset="0"/>
              </a:rPr>
              <a:t>CHALLENGES AND ROADBLOCKS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AB74E2-CEA3-ABA7-23C5-3AA0F34D94B1}"/>
              </a:ext>
            </a:extLst>
          </p:cNvPr>
          <p:cNvSpPr txBox="1"/>
          <p:nvPr/>
        </p:nvSpPr>
        <p:spPr>
          <a:xfrm>
            <a:off x="2703633" y="3848650"/>
            <a:ext cx="26422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2"/>
                </a:solidFill>
                <a:latin typeface="Lato" panose="020F0502020204030203" pitchFamily="34" charset="0"/>
                <a:cs typeface="Poppins 2" panose="020B0604020202020204" charset="0"/>
              </a:rPr>
              <a:t>Manual Sales Recording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FC89C9-613F-14C8-76E5-ED50BDA20919}"/>
              </a:ext>
            </a:extLst>
          </p:cNvPr>
          <p:cNvSpPr txBox="1"/>
          <p:nvPr/>
        </p:nvSpPr>
        <p:spPr>
          <a:xfrm>
            <a:off x="6142397" y="3787964"/>
            <a:ext cx="25655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bg2"/>
                </a:solidFill>
                <a:latin typeface="Lato" panose="020F0502020204030203" pitchFamily="34" charset="0"/>
                <a:cs typeface="Poppins 2" panose="020B0604020202020204" charset="0"/>
              </a:rPr>
              <a:t>Data</a:t>
            </a:r>
            <a:r>
              <a:rPr lang="en-GB" sz="2800" b="1" dirty="0">
                <a:latin typeface="Lato" panose="020F0502020204030203" pitchFamily="34" charset="0"/>
                <a:cs typeface="Poppins 2" panose="020B0604020202020204" charset="0"/>
              </a:rPr>
              <a:t> </a:t>
            </a:r>
            <a:r>
              <a:rPr lang="en-GB" sz="2800" b="1" dirty="0">
                <a:solidFill>
                  <a:schemeClr val="bg2"/>
                </a:solidFill>
                <a:latin typeface="Lato" panose="020F0502020204030203" pitchFamily="34" charset="0"/>
                <a:cs typeface="Poppins 2" panose="020B0604020202020204" charset="0"/>
              </a:rPr>
              <a:t>Inaccuracy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9D0676-0EF6-774E-6E00-79E7B6A16A6A}"/>
              </a:ext>
            </a:extLst>
          </p:cNvPr>
          <p:cNvSpPr txBox="1"/>
          <p:nvPr/>
        </p:nvSpPr>
        <p:spPr>
          <a:xfrm>
            <a:off x="9285516" y="3848447"/>
            <a:ext cx="299176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00" dirty="0">
                <a:solidFill>
                  <a:schemeClr val="bg2"/>
                </a:solidFill>
                <a:latin typeface="Lato" panose="020F0502020204030203" pitchFamily="34" charset="0"/>
                <a:cs typeface="Poppins 2" panose="020B0604020202020204" charset="0"/>
              </a:rPr>
              <a:t>Lack of Real-Time Insights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A42B37-A0EB-1042-D3C9-B32C2312C1E9}"/>
              </a:ext>
            </a:extLst>
          </p:cNvPr>
          <p:cNvSpPr txBox="1"/>
          <p:nvPr/>
        </p:nvSpPr>
        <p:spPr>
          <a:xfrm>
            <a:off x="12495273" y="3845617"/>
            <a:ext cx="344883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300" dirty="0">
                <a:solidFill>
                  <a:schemeClr val="bg2"/>
                </a:solidFill>
                <a:latin typeface="Lato" panose="020F0502020204030203" pitchFamily="34" charset="0"/>
                <a:cs typeface="Poppins 2" panose="020B0604020202020204" charset="0"/>
              </a:rPr>
              <a:t>Audit &amp; Compliance Challenges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8" grpId="0"/>
      <p:bldP spid="50" grpId="0"/>
      <p:bldP spid="52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80711">
            <a:off x="12967641" y="4167470"/>
            <a:ext cx="9639217" cy="3361677"/>
          </a:xfrm>
          <a:custGeom>
            <a:avLst/>
            <a:gdLst/>
            <a:ahLst/>
            <a:cxnLst/>
            <a:rect l="l" t="t" r="r" b="b"/>
            <a:pathLst>
              <a:path w="9639217" h="3361677">
                <a:moveTo>
                  <a:pt x="0" y="0"/>
                </a:moveTo>
                <a:lnTo>
                  <a:pt x="9639218" y="0"/>
                </a:lnTo>
                <a:lnTo>
                  <a:pt x="9639218" y="3361677"/>
                </a:lnTo>
                <a:lnTo>
                  <a:pt x="0" y="336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77939" y="-787663"/>
            <a:ext cx="9551719" cy="5372843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29569" t="-17181" r="-24243" b="-3631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 rot="-1660488">
            <a:off x="-4978925" y="4443457"/>
            <a:ext cx="8282376" cy="404757"/>
            <a:chOff x="0" y="0"/>
            <a:chExt cx="2181367" cy="106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747322">
            <a:off x="3176240" y="257843"/>
            <a:ext cx="8282376" cy="111180"/>
            <a:chOff x="0" y="0"/>
            <a:chExt cx="2181367" cy="292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36567" y="1028701"/>
            <a:ext cx="4214864" cy="1064172"/>
            <a:chOff x="0" y="0"/>
            <a:chExt cx="1617158" cy="4083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17158" cy="408301"/>
            </a:xfrm>
            <a:custGeom>
              <a:avLst/>
              <a:gdLst/>
              <a:ahLst/>
              <a:cxnLst/>
              <a:rect l="l" t="t" r="r" b="b"/>
              <a:pathLst>
                <a:path w="1617158" h="408301">
                  <a:moveTo>
                    <a:pt x="168987" y="0"/>
                  </a:moveTo>
                  <a:lnTo>
                    <a:pt x="1448171" y="0"/>
                  </a:lnTo>
                  <a:cubicBezTo>
                    <a:pt x="1492990" y="0"/>
                    <a:pt x="1535972" y="17804"/>
                    <a:pt x="1567663" y="49495"/>
                  </a:cubicBezTo>
                  <a:cubicBezTo>
                    <a:pt x="1599354" y="81186"/>
                    <a:pt x="1617158" y="124169"/>
                    <a:pt x="1617158" y="168987"/>
                  </a:cubicBezTo>
                  <a:lnTo>
                    <a:pt x="1617158" y="239315"/>
                  </a:lnTo>
                  <a:cubicBezTo>
                    <a:pt x="1617158" y="284133"/>
                    <a:pt x="1599354" y="327115"/>
                    <a:pt x="1567663" y="358806"/>
                  </a:cubicBezTo>
                  <a:cubicBezTo>
                    <a:pt x="1535972" y="390498"/>
                    <a:pt x="1492990" y="408301"/>
                    <a:pt x="1448171" y="408301"/>
                  </a:cubicBezTo>
                  <a:lnTo>
                    <a:pt x="168987" y="408301"/>
                  </a:lnTo>
                  <a:cubicBezTo>
                    <a:pt x="124169" y="408301"/>
                    <a:pt x="81186" y="390498"/>
                    <a:pt x="49495" y="358806"/>
                  </a:cubicBezTo>
                  <a:cubicBezTo>
                    <a:pt x="17804" y="327115"/>
                    <a:pt x="0" y="284133"/>
                    <a:pt x="0" y="239315"/>
                  </a:cubicBezTo>
                  <a:lnTo>
                    <a:pt x="0" y="168987"/>
                  </a:lnTo>
                  <a:cubicBezTo>
                    <a:pt x="0" y="124169"/>
                    <a:pt x="17804" y="81186"/>
                    <a:pt x="49495" y="49495"/>
                  </a:cubicBezTo>
                  <a:cubicBezTo>
                    <a:pt x="81186" y="17804"/>
                    <a:pt x="124169" y="0"/>
                    <a:pt x="168987" y="0"/>
                  </a:cubicBez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10474" y="1099675"/>
            <a:ext cx="4889051" cy="95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sz="3200" b="1" dirty="0">
                <a:solidFill>
                  <a:srgbClr val="FFFFFF"/>
                </a:solidFill>
                <a:latin typeface="Lato" panose="020F0502020204030203" pitchFamily="34" charset="0"/>
                <a:cs typeface="Poppins 2" panose="020B0604020202020204" charset="0"/>
              </a:rPr>
              <a:t>PROJECT</a:t>
            </a:r>
          </a:p>
          <a:p>
            <a:pPr algn="ctr">
              <a:lnSpc>
                <a:spcPts val="3706"/>
              </a:lnSpc>
            </a:pPr>
            <a:r>
              <a:rPr lang="en-US" sz="3200" b="1" dirty="0">
                <a:solidFill>
                  <a:srgbClr val="FFFFFF"/>
                </a:solidFill>
                <a:latin typeface="Lato" panose="020F0502020204030203" pitchFamily="34" charset="0"/>
                <a:cs typeface="Poppins 2" panose="020B0604020202020204" charset="0"/>
              </a:rPr>
              <a:t>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80790" y="2301194"/>
            <a:ext cx="8126419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39"/>
              </a:lnSpc>
              <a:spcBef>
                <a:spcPct val="0"/>
              </a:spcBef>
            </a:pPr>
            <a:r>
              <a:rPr lang="en-US" sz="3100" spc="293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contains three Steps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052258" y="3865519"/>
            <a:ext cx="1902647" cy="3764715"/>
            <a:chOff x="0" y="0"/>
            <a:chExt cx="2620010" cy="5184140"/>
          </a:xfrm>
        </p:grpSpPr>
        <p:sp>
          <p:nvSpPr>
            <p:cNvPr id="18" name="Freeform 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711" r="-2711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26002" y="4480751"/>
            <a:ext cx="4750949" cy="3149483"/>
            <a:chOff x="0" y="0"/>
            <a:chExt cx="6334598" cy="419931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34598" cy="4199311"/>
            </a:xfrm>
            <a:custGeom>
              <a:avLst/>
              <a:gdLst/>
              <a:ahLst/>
              <a:cxnLst/>
              <a:rect l="l" t="t" r="r" b="b"/>
              <a:pathLst>
                <a:path w="6334598" h="4199311">
                  <a:moveTo>
                    <a:pt x="0" y="0"/>
                  </a:moveTo>
                  <a:lnTo>
                    <a:pt x="6334598" y="0"/>
                  </a:lnTo>
                  <a:lnTo>
                    <a:pt x="6334598" y="4199311"/>
                  </a:lnTo>
                  <a:lnTo>
                    <a:pt x="0" y="4199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186049" y="329797"/>
              <a:ext cx="5476630" cy="3141329"/>
              <a:chOff x="0" y="0"/>
              <a:chExt cx="7981950" cy="457835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969696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72717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717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l="l" t="t" r="r" b="b"/>
                <a:pathLst>
                  <a:path w="6055360" h="378968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15371" r="-15371"/>
                </a:stretch>
              </a:blipFill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1091784" y="4041546"/>
            <a:ext cx="4683595" cy="4027892"/>
            <a:chOff x="0" y="0"/>
            <a:chExt cx="6244794" cy="537052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244794" cy="5370523"/>
            </a:xfrm>
            <a:custGeom>
              <a:avLst/>
              <a:gdLst/>
              <a:ahLst/>
              <a:cxnLst/>
              <a:rect l="l" t="t" r="r" b="b"/>
              <a:pathLst>
                <a:path w="6244794" h="5370523">
                  <a:moveTo>
                    <a:pt x="0" y="0"/>
                  </a:moveTo>
                  <a:lnTo>
                    <a:pt x="6244794" y="0"/>
                  </a:lnTo>
                  <a:lnTo>
                    <a:pt x="6244794" y="5370523"/>
                  </a:lnTo>
                  <a:lnTo>
                    <a:pt x="0" y="5370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7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539610" y="287000"/>
              <a:ext cx="4938277" cy="4268523"/>
            </a:xfrm>
            <a:custGeom>
              <a:avLst/>
              <a:gdLst/>
              <a:ahLst/>
              <a:cxnLst/>
              <a:rect l="l" t="t" r="r" b="b"/>
              <a:pathLst>
                <a:path w="4938277" h="4268523">
                  <a:moveTo>
                    <a:pt x="0" y="0"/>
                  </a:moveTo>
                  <a:lnTo>
                    <a:pt x="4938277" y="0"/>
                  </a:lnTo>
                  <a:lnTo>
                    <a:pt x="4938277" y="4268523"/>
                  </a:lnTo>
                  <a:lnTo>
                    <a:pt x="0" y="4268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675388" y="4442303"/>
            <a:ext cx="3345915" cy="1874519"/>
            <a:chOff x="0" y="0"/>
            <a:chExt cx="4461220" cy="2499358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10"/>
            <a:srcRect l="2220" t="3732" r="995" b="2507"/>
            <a:stretch>
              <a:fillRect/>
            </a:stretch>
          </p:blipFill>
          <p:spPr>
            <a:xfrm>
              <a:off x="0" y="0"/>
              <a:ext cx="4461220" cy="2499358"/>
            </a:xfrm>
            <a:prstGeom prst="rect">
              <a:avLst/>
            </a:prstGeom>
          </p:spPr>
        </p:pic>
      </p:grpSp>
      <p:grpSp>
        <p:nvGrpSpPr>
          <p:cNvPr id="40" name="Group 40"/>
          <p:cNvGrpSpPr/>
          <p:nvPr/>
        </p:nvGrpSpPr>
        <p:grpSpPr>
          <a:xfrm>
            <a:off x="3109438" y="3173297"/>
            <a:ext cx="1761222" cy="583331"/>
            <a:chOff x="0" y="0"/>
            <a:chExt cx="251250" cy="8321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51250" cy="83216"/>
            </a:xfrm>
            <a:custGeom>
              <a:avLst/>
              <a:gdLst/>
              <a:ahLst/>
              <a:cxnLst/>
              <a:rect l="l" t="t" r="r" b="b"/>
              <a:pathLst>
                <a:path w="251250" h="83216">
                  <a:moveTo>
                    <a:pt x="0" y="0"/>
                  </a:moveTo>
                  <a:lnTo>
                    <a:pt x="251250" y="0"/>
                  </a:lnTo>
                  <a:lnTo>
                    <a:pt x="251250" y="83216"/>
                  </a:lnTo>
                  <a:lnTo>
                    <a:pt x="0" y="83216"/>
                  </a:lnTo>
                  <a:close/>
                </a:path>
              </a:pathLst>
            </a:custGeom>
            <a:solidFill>
              <a:srgbClr val="07519F"/>
            </a:solidFill>
            <a:ln w="38100">
              <a:solidFill>
                <a:srgbClr val="07519F"/>
              </a:solidFill>
            </a:ln>
          </p:spPr>
          <p:txBody>
            <a:bodyPr/>
            <a:lstStyle/>
            <a:p>
              <a:pPr algn="ctr"/>
              <a:r>
                <a:rPr lang="en-GB" sz="2800" dirty="0">
                  <a:solidFill>
                    <a:schemeClr val="bg2"/>
                  </a:solidFill>
                  <a:latin typeface="Lato" panose="020F0502020204030203" pitchFamily="34" charset="0"/>
                  <a:cs typeface="Poppins 2" panose="020B0604020202020204" charset="0"/>
                </a:rPr>
                <a:t>Step 1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2000" spc="196">
                  <a:solidFill>
                    <a:srgbClr val="FDFBFB"/>
                  </a:solidFill>
                  <a:latin typeface="Arial"/>
                </a:rPr>
                <a:t>STEP 1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269288" y="4041546"/>
            <a:ext cx="1761222" cy="583331"/>
            <a:chOff x="0" y="0"/>
            <a:chExt cx="251250" cy="8321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1250" cy="83216"/>
            </a:xfrm>
            <a:custGeom>
              <a:avLst/>
              <a:gdLst/>
              <a:ahLst/>
              <a:cxnLst/>
              <a:rect l="l" t="t" r="r" b="b"/>
              <a:pathLst>
                <a:path w="251250" h="83216">
                  <a:moveTo>
                    <a:pt x="0" y="0"/>
                  </a:moveTo>
                  <a:lnTo>
                    <a:pt x="251250" y="0"/>
                  </a:lnTo>
                  <a:lnTo>
                    <a:pt x="251250" y="83216"/>
                  </a:lnTo>
                  <a:lnTo>
                    <a:pt x="0" y="83216"/>
                  </a:lnTo>
                  <a:close/>
                </a:path>
              </a:pathLst>
            </a:custGeom>
            <a:solidFill>
              <a:srgbClr val="04A550"/>
            </a:solidFill>
            <a:ln w="38100">
              <a:solidFill>
                <a:srgbClr val="04A550"/>
              </a:solidFill>
            </a:ln>
          </p:spPr>
          <p:txBody>
            <a:bodyPr/>
            <a:lstStyle/>
            <a:p>
              <a:pPr algn="ctr"/>
              <a:r>
                <a:rPr lang="en-GB" sz="2800" dirty="0">
                  <a:solidFill>
                    <a:schemeClr val="bg2"/>
                  </a:solidFill>
                  <a:latin typeface="Lato" panose="020F0502020204030203" pitchFamily="34" charset="0"/>
                  <a:cs typeface="Poppins 2" panose="020B0604020202020204" charset="0"/>
                </a:rPr>
                <a:t>Step 2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760"/>
                </a:lnSpc>
                <a:spcBef>
                  <a:spcPct val="0"/>
                </a:spcBef>
              </a:pPr>
              <a:endParaRPr lang="en-US" sz="2000" spc="196" dirty="0">
                <a:solidFill>
                  <a:srgbClr val="FDFBFB"/>
                </a:solidFill>
                <a:latin typeface="Arial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512621" y="7792159"/>
            <a:ext cx="2981922" cy="1166641"/>
            <a:chOff x="0" y="0"/>
            <a:chExt cx="3975896" cy="1555521"/>
          </a:xfrm>
        </p:grpSpPr>
        <p:sp>
          <p:nvSpPr>
            <p:cNvPr id="50" name="TextBox 50"/>
            <p:cNvSpPr txBox="1"/>
            <p:nvPr/>
          </p:nvSpPr>
          <p:spPr>
            <a:xfrm>
              <a:off x="0" y="0"/>
              <a:ext cx="397589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1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2A2E3A"/>
                  </a:solidFill>
                  <a:latin typeface="Lato" panose="020F0502020204030203" pitchFamily="34" charset="0"/>
                  <a:cs typeface="Poppins 2" panose="020B0604020202020204" charset="0"/>
                </a:rPr>
                <a:t>Mobile App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637130"/>
              <a:ext cx="3975896" cy="918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n-US" sz="2200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at stations for recording lube sales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11410" y="7792159"/>
            <a:ext cx="4025990" cy="1166641"/>
            <a:chOff x="0" y="0"/>
            <a:chExt cx="5367987" cy="1555521"/>
          </a:xfrm>
        </p:grpSpPr>
        <p:sp>
          <p:nvSpPr>
            <p:cNvPr id="53" name="TextBox 53"/>
            <p:cNvSpPr txBox="1"/>
            <p:nvPr/>
          </p:nvSpPr>
          <p:spPr>
            <a:xfrm>
              <a:off x="0" y="0"/>
              <a:ext cx="536798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1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2A2E3A"/>
                  </a:solidFill>
                  <a:latin typeface="Lato" panose="020F0502020204030203" pitchFamily="34" charset="0"/>
                  <a:cs typeface="Poppins 2" panose="020B0604020202020204" charset="0"/>
                </a:rPr>
                <a:t>Web Based Application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637130"/>
              <a:ext cx="5367987" cy="918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n-US" sz="2200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Receive data from the app and store it in different tables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1420586" y="7630234"/>
            <a:ext cx="4025990" cy="1166641"/>
            <a:chOff x="0" y="0"/>
            <a:chExt cx="5367987" cy="1555521"/>
          </a:xfrm>
        </p:grpSpPr>
        <p:sp>
          <p:nvSpPr>
            <p:cNvPr id="56" name="TextBox 56"/>
            <p:cNvSpPr txBox="1"/>
            <p:nvPr/>
          </p:nvSpPr>
          <p:spPr>
            <a:xfrm>
              <a:off x="0" y="0"/>
              <a:ext cx="536798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1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2A2E3A"/>
                  </a:solidFill>
                  <a:latin typeface="Lato" panose="020F0502020204030203" pitchFamily="34" charset="0"/>
                  <a:cs typeface="Poppins 2" panose="020B0604020202020204" charset="0"/>
                </a:rPr>
                <a:t>Sales Analysis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637130"/>
              <a:ext cx="5367987" cy="918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8"/>
                </a:lnSpc>
              </a:pPr>
              <a:r>
                <a:rPr lang="en-US" sz="2200" dirty="0">
                  <a:solidFill>
                    <a:srgbClr val="2A2E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Visualize sales analysis data by Using Microsoft Power Bi</a:t>
              </a:r>
            </a:p>
          </p:txBody>
        </p:sp>
      </p:grpSp>
      <p:grpSp>
        <p:nvGrpSpPr>
          <p:cNvPr id="61" name="Group 40">
            <a:extLst>
              <a:ext uri="{FF2B5EF4-FFF2-40B4-BE49-F238E27FC236}">
                <a16:creationId xmlns:a16="http://schemas.microsoft.com/office/drawing/2014/main" id="{E919461D-044D-C81A-808F-9068832BF9F3}"/>
              </a:ext>
            </a:extLst>
          </p:cNvPr>
          <p:cNvGrpSpPr/>
          <p:nvPr/>
        </p:nvGrpSpPr>
        <p:grpSpPr>
          <a:xfrm>
            <a:off x="12445508" y="3500033"/>
            <a:ext cx="1761222" cy="583331"/>
            <a:chOff x="0" y="0"/>
            <a:chExt cx="251250" cy="83216"/>
          </a:xfrm>
        </p:grpSpPr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BC45442A-E59F-EED5-0933-1647FCA9F6B2}"/>
                </a:ext>
              </a:extLst>
            </p:cNvPr>
            <p:cNvSpPr/>
            <p:nvPr/>
          </p:nvSpPr>
          <p:spPr>
            <a:xfrm>
              <a:off x="0" y="0"/>
              <a:ext cx="251250" cy="83216"/>
            </a:xfrm>
            <a:custGeom>
              <a:avLst/>
              <a:gdLst/>
              <a:ahLst/>
              <a:cxnLst/>
              <a:rect l="l" t="t" r="r" b="b"/>
              <a:pathLst>
                <a:path w="251250" h="83216">
                  <a:moveTo>
                    <a:pt x="0" y="0"/>
                  </a:moveTo>
                  <a:lnTo>
                    <a:pt x="251250" y="0"/>
                  </a:lnTo>
                  <a:lnTo>
                    <a:pt x="251250" y="83216"/>
                  </a:lnTo>
                  <a:lnTo>
                    <a:pt x="0" y="83216"/>
                  </a:lnTo>
                  <a:close/>
                </a:path>
              </a:pathLst>
            </a:custGeom>
            <a:solidFill>
              <a:srgbClr val="07519F"/>
            </a:solidFill>
            <a:ln w="38100">
              <a:solidFill>
                <a:srgbClr val="07519F"/>
              </a:solidFill>
            </a:ln>
          </p:spPr>
          <p:txBody>
            <a:bodyPr/>
            <a:lstStyle/>
            <a:p>
              <a:pPr algn="ctr"/>
              <a:r>
                <a:rPr lang="en-GB" sz="2800" dirty="0">
                  <a:solidFill>
                    <a:schemeClr val="bg2"/>
                  </a:solidFill>
                  <a:latin typeface="Lato" panose="020F0502020204030203" pitchFamily="34" charset="0"/>
                  <a:cs typeface="Poppins 2" panose="020B0604020202020204" charset="0"/>
                </a:rPr>
                <a:t>Step 3</a:t>
              </a:r>
            </a:p>
          </p:txBody>
        </p:sp>
        <p:sp>
          <p:nvSpPr>
            <p:cNvPr id="63" name="TextBox 42">
              <a:extLst>
                <a:ext uri="{FF2B5EF4-FFF2-40B4-BE49-F238E27FC236}">
                  <a16:creationId xmlns:a16="http://schemas.microsoft.com/office/drawing/2014/main" id="{82C3AFC2-0EED-46DE-BAF2-7AFBEE41CEB8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760"/>
                </a:lnSpc>
                <a:spcBef>
                  <a:spcPct val="0"/>
                </a:spcBef>
              </a:pPr>
              <a:endParaRPr lang="en-US" sz="2000" spc="196" dirty="0">
                <a:solidFill>
                  <a:srgbClr val="FDFBFB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80711">
            <a:off x="12967641" y="4167470"/>
            <a:ext cx="9639217" cy="3361677"/>
          </a:xfrm>
          <a:custGeom>
            <a:avLst/>
            <a:gdLst/>
            <a:ahLst/>
            <a:cxnLst/>
            <a:rect l="l" t="t" r="r" b="b"/>
            <a:pathLst>
              <a:path w="9639217" h="3361677">
                <a:moveTo>
                  <a:pt x="0" y="0"/>
                </a:moveTo>
                <a:lnTo>
                  <a:pt x="9639218" y="0"/>
                </a:lnTo>
                <a:lnTo>
                  <a:pt x="9639218" y="3361677"/>
                </a:lnTo>
                <a:lnTo>
                  <a:pt x="0" y="336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77939" y="-787663"/>
            <a:ext cx="9551719" cy="5372843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29569" t="-17181" r="-24243" b="-3631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 rot="-1660488">
            <a:off x="-4978925" y="4443457"/>
            <a:ext cx="8282376" cy="404757"/>
            <a:chOff x="0" y="0"/>
            <a:chExt cx="2181367" cy="106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747322">
            <a:off x="3176240" y="257843"/>
            <a:ext cx="8282376" cy="111180"/>
            <a:chOff x="0" y="0"/>
            <a:chExt cx="2181367" cy="292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36568" y="691024"/>
            <a:ext cx="4341418" cy="1169634"/>
            <a:chOff x="0" y="0"/>
            <a:chExt cx="1665715" cy="4487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65715" cy="448765"/>
            </a:xfrm>
            <a:custGeom>
              <a:avLst/>
              <a:gdLst/>
              <a:ahLst/>
              <a:cxnLst/>
              <a:rect l="l" t="t" r="r" b="b"/>
              <a:pathLst>
                <a:path w="1665715" h="448765">
                  <a:moveTo>
                    <a:pt x="164061" y="0"/>
                  </a:moveTo>
                  <a:lnTo>
                    <a:pt x="1501654" y="0"/>
                  </a:lnTo>
                  <a:cubicBezTo>
                    <a:pt x="1592262" y="0"/>
                    <a:pt x="1665715" y="73453"/>
                    <a:pt x="1665715" y="164061"/>
                  </a:cubicBezTo>
                  <a:lnTo>
                    <a:pt x="1665715" y="284704"/>
                  </a:lnTo>
                  <a:cubicBezTo>
                    <a:pt x="1665715" y="328216"/>
                    <a:pt x="1648430" y="369945"/>
                    <a:pt x="1617662" y="400713"/>
                  </a:cubicBezTo>
                  <a:cubicBezTo>
                    <a:pt x="1586895" y="431480"/>
                    <a:pt x="1545165" y="448765"/>
                    <a:pt x="1501654" y="448765"/>
                  </a:cubicBezTo>
                  <a:lnTo>
                    <a:pt x="164061" y="448765"/>
                  </a:lnTo>
                  <a:cubicBezTo>
                    <a:pt x="73453" y="448765"/>
                    <a:pt x="0" y="375312"/>
                    <a:pt x="0" y="284704"/>
                  </a:cubicBezTo>
                  <a:lnTo>
                    <a:pt x="0" y="164061"/>
                  </a:lnTo>
                  <a:cubicBezTo>
                    <a:pt x="0" y="73453"/>
                    <a:pt x="73453" y="0"/>
                    <a:pt x="164061" y="0"/>
                  </a:cubicBez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81801" y="787087"/>
            <a:ext cx="4889051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sz="3200" dirty="0">
                <a:solidFill>
                  <a:srgbClr val="FFFFFF"/>
                </a:solidFill>
                <a:latin typeface="Lato" panose="020F0502020204030203" pitchFamily="34" charset="0"/>
                <a:cs typeface="Poppins 2" panose="020B0604020202020204" charset="0"/>
              </a:rPr>
              <a:t>MOBILE APP DEMONSTRATION 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962162" y="2141941"/>
            <a:ext cx="3746319" cy="7412736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711" r="-2711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575709" y="3865237"/>
            <a:ext cx="6465652" cy="3966143"/>
          </a:xfrm>
          <a:custGeom>
            <a:avLst/>
            <a:gdLst/>
            <a:ahLst/>
            <a:cxnLst/>
            <a:rect l="l" t="t" r="r" b="b"/>
            <a:pathLst>
              <a:path w="6465652" h="3966143">
                <a:moveTo>
                  <a:pt x="0" y="0"/>
                </a:moveTo>
                <a:lnTo>
                  <a:pt x="6465652" y="0"/>
                </a:lnTo>
                <a:lnTo>
                  <a:pt x="6465652" y="3966143"/>
                </a:lnTo>
                <a:lnTo>
                  <a:pt x="0" y="39661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25" r="-452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7" name="Group 27"/>
          <p:cNvGrpSpPr/>
          <p:nvPr/>
        </p:nvGrpSpPr>
        <p:grpSpPr>
          <a:xfrm>
            <a:off x="8391654" y="4869772"/>
            <a:ext cx="2399187" cy="1747524"/>
            <a:chOff x="0" y="0"/>
            <a:chExt cx="812800" cy="59202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592029"/>
            </a:xfrm>
            <a:custGeom>
              <a:avLst/>
              <a:gdLst/>
              <a:ahLst/>
              <a:cxnLst/>
              <a:rect l="l" t="t" r="r" b="b"/>
              <a:pathLst>
                <a:path w="812800" h="592029">
                  <a:moveTo>
                    <a:pt x="812800" y="2960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88829"/>
                  </a:lnTo>
                  <a:lnTo>
                    <a:pt x="406400" y="388829"/>
                  </a:lnTo>
                  <a:lnTo>
                    <a:pt x="406400" y="592029"/>
                  </a:lnTo>
                  <a:lnTo>
                    <a:pt x="812800" y="296014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84150"/>
              <a:ext cx="7112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80711">
            <a:off x="12967641" y="4167470"/>
            <a:ext cx="9639217" cy="3361677"/>
          </a:xfrm>
          <a:custGeom>
            <a:avLst/>
            <a:gdLst/>
            <a:ahLst/>
            <a:cxnLst/>
            <a:rect l="l" t="t" r="r" b="b"/>
            <a:pathLst>
              <a:path w="9639217" h="3361677">
                <a:moveTo>
                  <a:pt x="0" y="0"/>
                </a:moveTo>
                <a:lnTo>
                  <a:pt x="9639218" y="0"/>
                </a:lnTo>
                <a:lnTo>
                  <a:pt x="9639218" y="3361677"/>
                </a:lnTo>
                <a:lnTo>
                  <a:pt x="0" y="336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77939" y="-787663"/>
            <a:ext cx="9551719" cy="5372843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29569" t="-17181" r="-24243" b="-3631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 rot="-1660488">
            <a:off x="-4978925" y="4443457"/>
            <a:ext cx="8282376" cy="404757"/>
            <a:chOff x="0" y="0"/>
            <a:chExt cx="2181367" cy="106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747322">
            <a:off x="3176240" y="257843"/>
            <a:ext cx="8282376" cy="111180"/>
            <a:chOff x="0" y="0"/>
            <a:chExt cx="2181367" cy="292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83083" y="855678"/>
            <a:ext cx="5121834" cy="1043080"/>
            <a:chOff x="0" y="0"/>
            <a:chExt cx="1965144" cy="4002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65144" cy="400209"/>
            </a:xfrm>
            <a:custGeom>
              <a:avLst/>
              <a:gdLst/>
              <a:ahLst/>
              <a:cxnLst/>
              <a:rect l="l" t="t" r="r" b="b"/>
              <a:pathLst>
                <a:path w="1965144" h="400209">
                  <a:moveTo>
                    <a:pt x="139063" y="0"/>
                  </a:moveTo>
                  <a:lnTo>
                    <a:pt x="1826082" y="0"/>
                  </a:lnTo>
                  <a:cubicBezTo>
                    <a:pt x="1862963" y="0"/>
                    <a:pt x="1898335" y="14651"/>
                    <a:pt x="1924414" y="40731"/>
                  </a:cubicBezTo>
                  <a:cubicBezTo>
                    <a:pt x="1950493" y="66810"/>
                    <a:pt x="1965144" y="102181"/>
                    <a:pt x="1965144" y="139063"/>
                  </a:cubicBezTo>
                  <a:lnTo>
                    <a:pt x="1965144" y="261146"/>
                  </a:lnTo>
                  <a:cubicBezTo>
                    <a:pt x="1965144" y="337948"/>
                    <a:pt x="1902884" y="400209"/>
                    <a:pt x="1826082" y="400209"/>
                  </a:cubicBezTo>
                  <a:lnTo>
                    <a:pt x="139063" y="400209"/>
                  </a:lnTo>
                  <a:cubicBezTo>
                    <a:pt x="62261" y="400209"/>
                    <a:pt x="0" y="337948"/>
                    <a:pt x="0" y="261146"/>
                  </a:cubicBezTo>
                  <a:lnTo>
                    <a:pt x="0" y="139063"/>
                  </a:lnTo>
                  <a:cubicBezTo>
                    <a:pt x="0" y="62261"/>
                    <a:pt x="62261" y="0"/>
                    <a:pt x="139063" y="0"/>
                  </a:cubicBez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99474" y="955865"/>
            <a:ext cx="4889051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sz="3200" dirty="0">
                <a:solidFill>
                  <a:srgbClr val="FFFFFF"/>
                </a:solidFill>
                <a:latin typeface="Lato" panose="020F0502020204030203" pitchFamily="34" charset="0"/>
                <a:cs typeface="Poppins 2" panose="020B0604020202020204" charset="0"/>
              </a:rPr>
              <a:t>Web Based Application  DEMONSTRATION 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672694" y="3099006"/>
            <a:ext cx="2778937" cy="5498605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711" r="-2711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204106" y="4974547"/>
            <a:ext cx="2399187" cy="1747524"/>
            <a:chOff x="0" y="0"/>
            <a:chExt cx="812800" cy="5920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592029"/>
            </a:xfrm>
            <a:custGeom>
              <a:avLst/>
              <a:gdLst/>
              <a:ahLst/>
              <a:cxnLst/>
              <a:rect l="l" t="t" r="r" b="b"/>
              <a:pathLst>
                <a:path w="812800" h="592029">
                  <a:moveTo>
                    <a:pt x="812800" y="2960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88829"/>
                  </a:lnTo>
                  <a:lnTo>
                    <a:pt x="406400" y="388829"/>
                  </a:lnTo>
                  <a:lnTo>
                    <a:pt x="406400" y="592029"/>
                  </a:lnTo>
                  <a:lnTo>
                    <a:pt x="812800" y="296014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84150"/>
              <a:ext cx="7112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603294" y="3440938"/>
            <a:ext cx="7262967" cy="4814742"/>
            <a:chOff x="0" y="0"/>
            <a:chExt cx="9683956" cy="641965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683956" cy="6419656"/>
            </a:xfrm>
            <a:custGeom>
              <a:avLst/>
              <a:gdLst/>
              <a:ahLst/>
              <a:cxnLst/>
              <a:rect l="l" t="t" r="r" b="b"/>
              <a:pathLst>
                <a:path w="9683956" h="6419656">
                  <a:moveTo>
                    <a:pt x="0" y="0"/>
                  </a:moveTo>
                  <a:lnTo>
                    <a:pt x="9683956" y="0"/>
                  </a:lnTo>
                  <a:lnTo>
                    <a:pt x="9683956" y="6419656"/>
                  </a:lnTo>
                  <a:lnTo>
                    <a:pt x="0" y="6419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284420" y="504174"/>
              <a:ext cx="8372345" cy="4802276"/>
              <a:chOff x="0" y="0"/>
              <a:chExt cx="7981950" cy="457835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969696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72717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717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l="l" t="t" r="r" b="b"/>
                <a:pathLst>
                  <a:path w="6055360" h="378968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15371" r="-15371"/>
                </a:stretch>
              </a:blipFill>
            </p:spPr>
            <p:txBody>
              <a:bodyPr/>
              <a:lstStyle/>
              <a:p>
                <a:endParaRPr lang="en-GB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80711">
            <a:off x="12967641" y="4167470"/>
            <a:ext cx="9639217" cy="3361677"/>
          </a:xfrm>
          <a:custGeom>
            <a:avLst/>
            <a:gdLst/>
            <a:ahLst/>
            <a:cxnLst/>
            <a:rect l="l" t="t" r="r" b="b"/>
            <a:pathLst>
              <a:path w="9639217" h="3361677">
                <a:moveTo>
                  <a:pt x="0" y="0"/>
                </a:moveTo>
                <a:lnTo>
                  <a:pt x="9639218" y="0"/>
                </a:lnTo>
                <a:lnTo>
                  <a:pt x="9639218" y="3361677"/>
                </a:lnTo>
                <a:lnTo>
                  <a:pt x="0" y="336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77939" y="-787663"/>
            <a:ext cx="9551719" cy="5372843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29569" t="-17181" r="-24243" b="-3631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 rot="-1660488">
            <a:off x="-4978925" y="4443457"/>
            <a:ext cx="8282376" cy="404757"/>
            <a:chOff x="0" y="0"/>
            <a:chExt cx="2181367" cy="106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747322">
            <a:off x="3176240" y="257843"/>
            <a:ext cx="8282376" cy="111180"/>
            <a:chOff x="0" y="0"/>
            <a:chExt cx="2181367" cy="292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36568" y="796486"/>
            <a:ext cx="4214864" cy="1064172"/>
            <a:chOff x="0" y="0"/>
            <a:chExt cx="1617158" cy="4083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17158" cy="408301"/>
            </a:xfrm>
            <a:custGeom>
              <a:avLst/>
              <a:gdLst/>
              <a:ahLst/>
              <a:cxnLst/>
              <a:rect l="l" t="t" r="r" b="b"/>
              <a:pathLst>
                <a:path w="1617158" h="408301">
                  <a:moveTo>
                    <a:pt x="168987" y="0"/>
                  </a:moveTo>
                  <a:lnTo>
                    <a:pt x="1448171" y="0"/>
                  </a:lnTo>
                  <a:cubicBezTo>
                    <a:pt x="1492990" y="0"/>
                    <a:pt x="1535972" y="17804"/>
                    <a:pt x="1567663" y="49495"/>
                  </a:cubicBezTo>
                  <a:cubicBezTo>
                    <a:pt x="1599354" y="81186"/>
                    <a:pt x="1617158" y="124169"/>
                    <a:pt x="1617158" y="168987"/>
                  </a:cubicBezTo>
                  <a:lnTo>
                    <a:pt x="1617158" y="239315"/>
                  </a:lnTo>
                  <a:cubicBezTo>
                    <a:pt x="1617158" y="284133"/>
                    <a:pt x="1599354" y="327115"/>
                    <a:pt x="1567663" y="358806"/>
                  </a:cubicBezTo>
                  <a:cubicBezTo>
                    <a:pt x="1535972" y="390498"/>
                    <a:pt x="1492990" y="408301"/>
                    <a:pt x="1448171" y="408301"/>
                  </a:cubicBezTo>
                  <a:lnTo>
                    <a:pt x="168987" y="408301"/>
                  </a:lnTo>
                  <a:cubicBezTo>
                    <a:pt x="124169" y="408301"/>
                    <a:pt x="81186" y="390498"/>
                    <a:pt x="49495" y="358806"/>
                  </a:cubicBezTo>
                  <a:cubicBezTo>
                    <a:pt x="17804" y="327115"/>
                    <a:pt x="0" y="284133"/>
                    <a:pt x="0" y="239315"/>
                  </a:cubicBezTo>
                  <a:lnTo>
                    <a:pt x="0" y="168987"/>
                  </a:lnTo>
                  <a:cubicBezTo>
                    <a:pt x="0" y="124169"/>
                    <a:pt x="17804" y="81186"/>
                    <a:pt x="49495" y="49495"/>
                  </a:cubicBezTo>
                  <a:cubicBezTo>
                    <a:pt x="81186" y="17804"/>
                    <a:pt x="124169" y="0"/>
                    <a:pt x="168987" y="0"/>
                  </a:cubicBez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99474" y="909798"/>
            <a:ext cx="4889051" cy="95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sz="3200" dirty="0">
                <a:solidFill>
                  <a:srgbClr val="FFFFFF"/>
                </a:solidFill>
                <a:latin typeface="Lato" panose="020F0502020204030203" pitchFamily="34" charset="0"/>
                <a:cs typeface="Poppins 2" panose="020B0604020202020204" charset="0"/>
              </a:rPr>
              <a:t>SALES ANALYSIS DASHBOARD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204106" y="4974547"/>
            <a:ext cx="2399187" cy="1747524"/>
            <a:chOff x="0" y="0"/>
            <a:chExt cx="812800" cy="5920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592029"/>
            </a:xfrm>
            <a:custGeom>
              <a:avLst/>
              <a:gdLst/>
              <a:ahLst/>
              <a:cxnLst/>
              <a:rect l="l" t="t" r="r" b="b"/>
              <a:pathLst>
                <a:path w="812800" h="592029">
                  <a:moveTo>
                    <a:pt x="812800" y="29601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88829"/>
                  </a:lnTo>
                  <a:lnTo>
                    <a:pt x="406400" y="388829"/>
                  </a:lnTo>
                  <a:lnTo>
                    <a:pt x="406400" y="592029"/>
                  </a:lnTo>
                  <a:lnTo>
                    <a:pt x="812800" y="296014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84150"/>
              <a:ext cx="7112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3962" y="3440938"/>
            <a:ext cx="7262967" cy="4814742"/>
            <a:chOff x="0" y="0"/>
            <a:chExt cx="9683956" cy="64196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683956" cy="6419656"/>
            </a:xfrm>
            <a:custGeom>
              <a:avLst/>
              <a:gdLst/>
              <a:ahLst/>
              <a:cxnLst/>
              <a:rect l="l" t="t" r="r" b="b"/>
              <a:pathLst>
                <a:path w="9683956" h="6419656">
                  <a:moveTo>
                    <a:pt x="0" y="0"/>
                  </a:moveTo>
                  <a:lnTo>
                    <a:pt x="9683956" y="0"/>
                  </a:lnTo>
                  <a:lnTo>
                    <a:pt x="9683956" y="6419656"/>
                  </a:lnTo>
                  <a:lnTo>
                    <a:pt x="0" y="6419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84420" y="504174"/>
              <a:ext cx="8372345" cy="4802276"/>
              <a:chOff x="0" y="0"/>
              <a:chExt cx="7981950" cy="45783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969696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72717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7171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l="l" t="t" r="r" b="b"/>
                <a:pathLst>
                  <a:path w="6055360" h="378968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6"/>
                <a:stretch>
                  <a:fillRect r="-47673" b="-3144"/>
                </a:stretch>
              </a:blipFill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9603294" y="3167095"/>
            <a:ext cx="7082797" cy="6091205"/>
            <a:chOff x="0" y="0"/>
            <a:chExt cx="9443729" cy="812160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443729" cy="8121607"/>
            </a:xfrm>
            <a:custGeom>
              <a:avLst/>
              <a:gdLst/>
              <a:ahLst/>
              <a:cxnLst/>
              <a:rect l="l" t="t" r="r" b="b"/>
              <a:pathLst>
                <a:path w="9443729" h="8121607">
                  <a:moveTo>
                    <a:pt x="0" y="0"/>
                  </a:moveTo>
                  <a:lnTo>
                    <a:pt x="9443729" y="0"/>
                  </a:lnTo>
                  <a:lnTo>
                    <a:pt x="9443729" y="8121607"/>
                  </a:lnTo>
                  <a:lnTo>
                    <a:pt x="0" y="8121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7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816029" y="434018"/>
              <a:ext cx="7467940" cy="6455101"/>
            </a:xfrm>
            <a:custGeom>
              <a:avLst/>
              <a:gdLst/>
              <a:ahLst/>
              <a:cxnLst/>
              <a:rect l="l" t="t" r="r" b="b"/>
              <a:pathLst>
                <a:path w="7467940" h="6455101">
                  <a:moveTo>
                    <a:pt x="0" y="0"/>
                  </a:moveTo>
                  <a:lnTo>
                    <a:pt x="7467940" y="0"/>
                  </a:lnTo>
                  <a:lnTo>
                    <a:pt x="7467940" y="6455101"/>
                  </a:lnTo>
                  <a:lnTo>
                    <a:pt x="0" y="6455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485852" y="3773142"/>
            <a:ext cx="5059881" cy="2834753"/>
            <a:chOff x="0" y="0"/>
            <a:chExt cx="6746508" cy="377967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9"/>
            <a:srcRect l="2220" t="3732" r="995" b="2507"/>
            <a:stretch>
              <a:fillRect/>
            </a:stretch>
          </p:blipFill>
          <p:spPr>
            <a:xfrm>
              <a:off x="0" y="0"/>
              <a:ext cx="6746508" cy="377967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80711">
            <a:off x="12967641" y="4167470"/>
            <a:ext cx="9639217" cy="3361677"/>
          </a:xfrm>
          <a:custGeom>
            <a:avLst/>
            <a:gdLst/>
            <a:ahLst/>
            <a:cxnLst/>
            <a:rect l="l" t="t" r="r" b="b"/>
            <a:pathLst>
              <a:path w="9639217" h="3361677">
                <a:moveTo>
                  <a:pt x="0" y="0"/>
                </a:moveTo>
                <a:lnTo>
                  <a:pt x="9639218" y="0"/>
                </a:lnTo>
                <a:lnTo>
                  <a:pt x="9639218" y="3361677"/>
                </a:lnTo>
                <a:lnTo>
                  <a:pt x="0" y="336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77939" y="-787663"/>
            <a:ext cx="9551719" cy="5372843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29569" t="-17181" r="-24243" b="-3631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 rot="-1660488">
            <a:off x="-4978925" y="4443457"/>
            <a:ext cx="8282376" cy="404757"/>
            <a:chOff x="0" y="0"/>
            <a:chExt cx="2181367" cy="106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747322">
            <a:off x="3176240" y="257843"/>
            <a:ext cx="8282376" cy="111180"/>
            <a:chOff x="0" y="0"/>
            <a:chExt cx="2181367" cy="292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62305" y="1576149"/>
            <a:ext cx="1285871" cy="2109314"/>
            <a:chOff x="0" y="0"/>
            <a:chExt cx="1451520" cy="2381040"/>
          </a:xfrm>
        </p:grpSpPr>
        <p:sp>
          <p:nvSpPr>
            <p:cNvPr id="13" name="Freeform 13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17299" y="2296900"/>
            <a:ext cx="359738" cy="668449"/>
            <a:chOff x="0" y="0"/>
            <a:chExt cx="406080" cy="754560"/>
          </a:xfrm>
        </p:grpSpPr>
        <p:sp>
          <p:nvSpPr>
            <p:cNvPr id="15" name="Freeform 15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655350" y="1771963"/>
            <a:ext cx="6532685" cy="1697911"/>
            <a:chOff x="0" y="0"/>
            <a:chExt cx="7374240" cy="19166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44029" y="3738995"/>
            <a:ext cx="1286509" cy="2109314"/>
            <a:chOff x="0" y="0"/>
            <a:chExt cx="1452240" cy="2381040"/>
          </a:xfrm>
        </p:grpSpPr>
        <p:sp>
          <p:nvSpPr>
            <p:cNvPr id="19" name="Freeform 19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03050" y="4459746"/>
            <a:ext cx="359738" cy="668449"/>
            <a:chOff x="0" y="0"/>
            <a:chExt cx="406080" cy="754560"/>
          </a:xfrm>
        </p:grpSpPr>
        <p:sp>
          <p:nvSpPr>
            <p:cNvPr id="21" name="Freeform 21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053781" y="3934810"/>
            <a:ext cx="6535237" cy="1697911"/>
            <a:chOff x="0" y="0"/>
            <a:chExt cx="7377120" cy="19166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283181" y="5962534"/>
            <a:ext cx="1278373" cy="2097014"/>
            <a:chOff x="0" y="0"/>
            <a:chExt cx="1451520" cy="2381040"/>
          </a:xfrm>
        </p:grpSpPr>
        <p:sp>
          <p:nvSpPr>
            <p:cNvPr id="25" name="Freeform 25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37270" y="6679082"/>
            <a:ext cx="357640" cy="664551"/>
            <a:chOff x="0" y="0"/>
            <a:chExt cx="406080" cy="754560"/>
          </a:xfrm>
        </p:grpSpPr>
        <p:sp>
          <p:nvSpPr>
            <p:cNvPr id="27" name="Freeform 27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773351" y="6157207"/>
            <a:ext cx="6494593" cy="1688011"/>
            <a:chOff x="0" y="0"/>
            <a:chExt cx="7374240" cy="19166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40916" y="8056655"/>
            <a:ext cx="1279007" cy="2097014"/>
            <a:chOff x="0" y="0"/>
            <a:chExt cx="1452240" cy="2381040"/>
          </a:xfrm>
        </p:grpSpPr>
        <p:sp>
          <p:nvSpPr>
            <p:cNvPr id="31" name="Freeform 31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95512" y="8773203"/>
            <a:ext cx="357640" cy="664551"/>
            <a:chOff x="0" y="0"/>
            <a:chExt cx="406080" cy="754560"/>
          </a:xfrm>
        </p:grpSpPr>
        <p:sp>
          <p:nvSpPr>
            <p:cNvPr id="33" name="Freeform 33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084432" y="8251327"/>
            <a:ext cx="6497129" cy="1688011"/>
            <a:chOff x="0" y="0"/>
            <a:chExt cx="7377120" cy="19166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565133" y="1938298"/>
            <a:ext cx="5265868" cy="144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r>
              <a:rPr lang="en-US" sz="2200" b="1" spc="2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Streamlined Recording Process</a:t>
            </a:r>
            <a:r>
              <a:rPr lang="en-US" sz="2200" spc="2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Automated the entire sales recording process through the mobile app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950274" y="2144500"/>
            <a:ext cx="1081516" cy="81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6"/>
              </a:lnSpc>
              <a:spcBef>
                <a:spcPct val="0"/>
              </a:spcBef>
            </a:pPr>
            <a:r>
              <a:rPr lang="en-US" sz="4838" b="1" spc="474" dirty="0">
                <a:solidFill>
                  <a:srgbClr val="07519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30538" y="4278901"/>
            <a:ext cx="1081516" cy="81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6"/>
              </a:lnSpc>
              <a:spcBef>
                <a:spcPct val="0"/>
              </a:spcBef>
            </a:pPr>
            <a:r>
              <a:rPr lang="en-US" sz="4838" b="1" spc="474" dirty="0">
                <a:solidFill>
                  <a:srgbClr val="04A5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397002" y="6195660"/>
            <a:ext cx="5454205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22"/>
              </a:lnSpc>
              <a:spcBef>
                <a:spcPct val="0"/>
              </a:spcBef>
            </a:pPr>
            <a:r>
              <a:rPr lang="en-US" sz="2200" b="1" spc="18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Daily Analysis: </a:t>
            </a:r>
            <a:r>
              <a:rPr lang="en-US" sz="2200" spc="18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live analysis of sales data on a daily basis, enabling timely insights and informed decision-making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078216" y="6526682"/>
            <a:ext cx="1075209" cy="80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37"/>
              </a:lnSpc>
              <a:spcBef>
                <a:spcPct val="0"/>
              </a:spcBef>
            </a:pPr>
            <a:r>
              <a:rPr lang="en-US" sz="4809" b="1" spc="471" dirty="0">
                <a:solidFill>
                  <a:srgbClr val="07519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19924" y="8592524"/>
            <a:ext cx="1075209" cy="80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37"/>
              </a:lnSpc>
              <a:spcBef>
                <a:spcPct val="0"/>
              </a:spcBef>
            </a:pPr>
            <a:r>
              <a:rPr lang="en-US" sz="4809" b="1" spc="471" dirty="0">
                <a:solidFill>
                  <a:srgbClr val="04A5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694074" y="4043306"/>
            <a:ext cx="5305554" cy="144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97"/>
              </a:lnSpc>
              <a:spcBef>
                <a:spcPct val="0"/>
              </a:spcBef>
            </a:pPr>
            <a:r>
              <a:rPr lang="en-US" sz="2200" b="1" spc="2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Data Accessibility</a:t>
            </a:r>
            <a:r>
              <a:rPr lang="en-US" sz="2200" spc="2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Provided easy access to sales data, enabling quick retrieval and efficient data management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615708" y="8325522"/>
            <a:ext cx="5240400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483"/>
              </a:lnSpc>
              <a:spcBef>
                <a:spcPct val="0"/>
              </a:spcBef>
            </a:pPr>
            <a:r>
              <a:rPr lang="en-US" sz="2100" b="1" spc="17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Data Visualization</a:t>
            </a:r>
            <a:r>
              <a:rPr lang="en-US" sz="2100" spc="17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Utilized data visualization techniques to present sales trends and patterns in a more visually appealing and understandable manner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7367938" y="496614"/>
            <a:ext cx="4214864" cy="889115"/>
            <a:chOff x="0" y="0"/>
            <a:chExt cx="1617158" cy="40830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617158" cy="408301"/>
            </a:xfrm>
            <a:custGeom>
              <a:avLst/>
              <a:gdLst/>
              <a:ahLst/>
              <a:cxnLst/>
              <a:rect l="l" t="t" r="r" b="b"/>
              <a:pathLst>
                <a:path w="1617158" h="408301">
                  <a:moveTo>
                    <a:pt x="168987" y="0"/>
                  </a:moveTo>
                  <a:lnTo>
                    <a:pt x="1448171" y="0"/>
                  </a:lnTo>
                  <a:cubicBezTo>
                    <a:pt x="1492990" y="0"/>
                    <a:pt x="1535972" y="17804"/>
                    <a:pt x="1567663" y="49495"/>
                  </a:cubicBezTo>
                  <a:cubicBezTo>
                    <a:pt x="1599354" y="81186"/>
                    <a:pt x="1617158" y="124169"/>
                    <a:pt x="1617158" y="168987"/>
                  </a:cubicBezTo>
                  <a:lnTo>
                    <a:pt x="1617158" y="239315"/>
                  </a:lnTo>
                  <a:cubicBezTo>
                    <a:pt x="1617158" y="284133"/>
                    <a:pt x="1599354" y="327115"/>
                    <a:pt x="1567663" y="358806"/>
                  </a:cubicBezTo>
                  <a:cubicBezTo>
                    <a:pt x="1535972" y="390498"/>
                    <a:pt x="1492990" y="408301"/>
                    <a:pt x="1448171" y="408301"/>
                  </a:cubicBezTo>
                  <a:lnTo>
                    <a:pt x="168987" y="408301"/>
                  </a:lnTo>
                  <a:cubicBezTo>
                    <a:pt x="124169" y="408301"/>
                    <a:pt x="81186" y="390498"/>
                    <a:pt x="49495" y="358806"/>
                  </a:cubicBezTo>
                  <a:cubicBezTo>
                    <a:pt x="17804" y="327115"/>
                    <a:pt x="0" y="284133"/>
                    <a:pt x="0" y="239315"/>
                  </a:cubicBezTo>
                  <a:lnTo>
                    <a:pt x="0" y="168987"/>
                  </a:lnTo>
                  <a:cubicBezTo>
                    <a:pt x="0" y="124169"/>
                    <a:pt x="17804" y="81186"/>
                    <a:pt x="49495" y="49495"/>
                  </a:cubicBezTo>
                  <a:cubicBezTo>
                    <a:pt x="81186" y="17804"/>
                    <a:pt x="124169" y="0"/>
                    <a:pt x="168987" y="0"/>
                  </a:cubicBez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7035052" y="753605"/>
            <a:ext cx="4889051" cy="48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sz="4800" dirty="0">
                <a:solidFill>
                  <a:srgbClr val="FFFFFF"/>
                </a:solidFill>
                <a:latin typeface="Lato" panose="020F0502020204030203" pitchFamily="34" charset="0"/>
                <a:cs typeface="Poppins 2" panose="020B0604020202020204" charset="0"/>
              </a:rPr>
              <a:t>Outcomes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81324" y="-142"/>
            <a:ext cx="9557646" cy="11424184"/>
            <a:chOff x="-2794" y="-128"/>
            <a:chExt cx="8606155" cy="10286874"/>
          </a:xfrm>
        </p:grpSpPr>
        <p:sp>
          <p:nvSpPr>
            <p:cNvPr id="3" name="Freeform 3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r="-10924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04A5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07519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FEDC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34940" y="4508808"/>
            <a:ext cx="7892903" cy="2696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80"/>
              </a:lnSpc>
            </a:pPr>
            <a:r>
              <a:rPr lang="en-US" sz="9200" b="1" dirty="0">
                <a:solidFill>
                  <a:srgbClr val="07519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Any</a:t>
            </a:r>
            <a:r>
              <a:rPr lang="en-US" sz="92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>
              <a:lnSpc>
                <a:spcPts val="10580"/>
              </a:lnSpc>
            </a:pPr>
            <a:r>
              <a:rPr lang="en-US" sz="92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</a:t>
            </a:r>
            <a:r>
              <a:rPr lang="en-US" sz="9200" b="1" dirty="0">
                <a:solidFill>
                  <a:srgbClr val="04A5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Questions</a:t>
            </a:r>
          </a:p>
        </p:txBody>
      </p:sp>
      <p:sp>
        <p:nvSpPr>
          <p:cNvPr id="14" name="Freeform 14"/>
          <p:cNvSpPr/>
          <p:nvPr/>
        </p:nvSpPr>
        <p:spPr>
          <a:xfrm>
            <a:off x="8964368" y="5712021"/>
            <a:ext cx="1624057" cy="976464"/>
          </a:xfrm>
          <a:custGeom>
            <a:avLst/>
            <a:gdLst/>
            <a:ahLst/>
            <a:cxnLst/>
            <a:rect l="l" t="t" r="r" b="b"/>
            <a:pathLst>
              <a:path w="1624057" h="976464">
                <a:moveTo>
                  <a:pt x="0" y="0"/>
                </a:moveTo>
                <a:lnTo>
                  <a:pt x="1624057" y="0"/>
                </a:lnTo>
                <a:lnTo>
                  <a:pt x="1624057" y="976464"/>
                </a:lnTo>
                <a:lnTo>
                  <a:pt x="0" y="97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282</Words>
  <Application>Microsoft Office PowerPoint</Application>
  <PresentationFormat>Custom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Poppins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Business Operations Management Presentation</dc:title>
  <cp:lastModifiedBy>HAMMAD Ahmad</cp:lastModifiedBy>
  <cp:revision>28</cp:revision>
  <dcterms:created xsi:type="dcterms:W3CDTF">2006-08-16T00:00:00Z</dcterms:created>
  <dcterms:modified xsi:type="dcterms:W3CDTF">2023-08-04T07:07:55Z</dcterms:modified>
  <dc:identifier>DAFqdYPG3ek</dc:identifier>
</cp:coreProperties>
</file>